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9b1ed6ac_2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9b1ed6ac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b1ed6ac_2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b1ed6ac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9b1ed6ac_2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9b1ed6ac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66b9ff3f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66b9ff3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66b9ff3f_1_3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66b9ff3f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6b9ff3f_1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66b9ff3f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66b9ff3f_1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66b9ff3f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66b9ff3f_1_3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66b9ff3f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6b9ff3f_1_3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66b9ff3f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66b9ff3f_1_10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66b9ff3f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6b9ff3f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6b9ff3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66b9ff3f_1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66b9ff3f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66b9ff3f_1_4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66b9ff3f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6b9ff3f_1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66b9ff3f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66b9ff3f_1_4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66b9ff3f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66b9ff3f_1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66b9ff3f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6b9ff3f_1_3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6b9ff3f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66b9ff3f_1_4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66b9ff3f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6b9ff3f_1_4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66b9ff3f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66b9ff3f_1_4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66b9ff3f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b9ff3f_1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6b9ff3f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16e5e466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16e5e46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6b9ff3f_1_5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66b9ff3f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66b9ff3f_1_5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66b9ff3f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6e5e4661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16e5e46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6e5e4661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6e5e46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9b1ed6ac_2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9b1ed6a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9b1ed6ac_2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9b1ed6ac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9b1ed6ac_2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9b1ed6ac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9b1ed6ac_2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9b1ed6ac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 26 2019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26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28 Sep 2017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9 -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 26</a:t>
            </a:r>
            <a:r>
              <a:rPr lang="en" sz="2000">
                <a:solidFill>
                  <a:srgbClr val="FFFFFF"/>
                </a:solidFill>
              </a:rPr>
              <a:t>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9" name="Google Shape;39;p8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28 Sep 2017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26 Sep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8: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Training Neural Networks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Part II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1"/>
          <p:cNvSpPr txBox="1"/>
          <p:nvPr/>
        </p:nvSpPr>
        <p:spPr>
          <a:xfrm>
            <a:off x="258250" y="143475"/>
            <a:ext cx="7957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Step 1: Preprocess the data</a:t>
            </a:r>
            <a:endParaRPr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8" name="Google Shape;168;p31"/>
          <p:cNvSpPr txBox="1"/>
          <p:nvPr/>
        </p:nvSpPr>
        <p:spPr>
          <a:xfrm>
            <a:off x="153050" y="822575"/>
            <a:ext cx="8818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practice, you may also see </a:t>
            </a:r>
            <a:r>
              <a:rPr b="1" lang="en" sz="2400"/>
              <a:t>PCA </a:t>
            </a:r>
            <a:r>
              <a:rPr lang="en" sz="2400"/>
              <a:t>and </a:t>
            </a:r>
            <a:r>
              <a:rPr b="1" lang="en" sz="2400"/>
              <a:t>Whitening </a:t>
            </a:r>
            <a:r>
              <a:rPr lang="en" sz="2400"/>
              <a:t>of the data</a:t>
            </a:r>
            <a:endParaRPr sz="240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1518800"/>
            <a:ext cx="7521750" cy="25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3551875" y="4060150"/>
            <a:ext cx="2192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(data has diagonal covariance matrix)</a:t>
            </a:r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5990275" y="4060150"/>
            <a:ext cx="2192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(covariance matrix is the identity matrix)</a:t>
            </a:r>
            <a:endParaRPr/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90550" y="90550"/>
            <a:ext cx="8981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 practice for Images: </a:t>
            </a:r>
            <a:r>
              <a:rPr lang="en" sz="3000"/>
              <a:t>center only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173525" y="1398750"/>
            <a:ext cx="88182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Subtract the mean image</a:t>
            </a:r>
            <a:r>
              <a:rPr lang="en" sz="2400"/>
              <a:t> </a:t>
            </a:r>
            <a:r>
              <a:rPr lang="en" sz="2400">
                <a:solidFill>
                  <a:srgbClr val="999999"/>
                </a:solidFill>
              </a:rPr>
              <a:t>(e.g. AlexNet)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	(mean image = [32,32,3] array)</a:t>
            </a:r>
            <a:endParaRPr sz="2400">
              <a:solidFill>
                <a:srgbClr val="0000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Subtract per-channel mean </a:t>
            </a:r>
            <a:r>
              <a:rPr lang="en" sz="2400">
                <a:solidFill>
                  <a:srgbClr val="999999"/>
                </a:solidFill>
              </a:rPr>
              <a:t>(e.g. VGGNet)</a:t>
            </a:r>
            <a:endParaRPr sz="2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	(mean along each channel = 3 numbers)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273225" y="907425"/>
            <a:ext cx="8051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e.g. consider CIFAR-10 example with [32,32,3] images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892600" y="3460875"/>
            <a:ext cx="30783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Not common to normalize variance, to do PCA or whitening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90550" y="90550"/>
            <a:ext cx="8981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Another idea for a project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325925" y="941550"/>
            <a:ext cx="88182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Char char="-"/>
            </a:pPr>
            <a:r>
              <a:rPr lang="en" sz="3000"/>
              <a:t>The probability integral transform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Complicated name for a simple thing.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>
                <a:solidFill>
                  <a:srgbClr val="FF00FF"/>
                </a:solidFill>
              </a:rPr>
              <a:t>Replace features with the percentile</a:t>
            </a:r>
            <a:r>
              <a:rPr lang="en" sz="3000"/>
              <a:t> in their own distribution.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t/>
            </a:r>
            <a:endParaRPr sz="30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t/>
            </a:r>
            <a:endParaRPr sz="1800"/>
          </a:p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820675" y="496725"/>
            <a:ext cx="8025000" cy="3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Weight Initialization</a:t>
            </a:r>
            <a:endParaRPr sz="4800"/>
          </a:p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655750" y="282325"/>
            <a:ext cx="8160300" cy="4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Q: what happens when W=0 init is used?</a:t>
            </a:r>
            <a:endParaRPr sz="24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9" y="1166350"/>
            <a:ext cx="4236775" cy="29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First idea: </a:t>
            </a:r>
            <a:r>
              <a:rPr b="1" lang="en" sz="2400"/>
              <a:t>Small random numbers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(Gaussian with zero mean and 1e-2 standard deviation)</a:t>
            </a:r>
            <a:endParaRPr sz="2400"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2" y="1635023"/>
            <a:ext cx="5491225" cy="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First idea: </a:t>
            </a:r>
            <a:r>
              <a:rPr b="1" lang="en" sz="2400"/>
              <a:t>Small random numbers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(Gaussian with zero mean and 1e-2 standard deviation)</a:t>
            </a:r>
            <a:endParaRPr sz="2400"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2" y="1635023"/>
            <a:ext cx="5491225" cy="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957750" y="2817263"/>
            <a:ext cx="722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22" name="Google Shape;222;p3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401" y="72875"/>
            <a:ext cx="6354951" cy="4368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8"/>
          <p:cNvSpPr txBox="1"/>
          <p:nvPr/>
        </p:nvSpPr>
        <p:spPr>
          <a:xfrm>
            <a:off x="255000" y="236800"/>
            <a:ext cx="2277000" cy="1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Let’s look at some activation statistics</a:t>
            </a:r>
            <a:endParaRPr sz="3000"/>
          </a:p>
        </p:txBody>
      </p:sp>
      <p:sp>
        <p:nvSpPr>
          <p:cNvPr id="230" name="Google Shape;230;p38"/>
          <p:cNvSpPr txBox="1"/>
          <p:nvPr/>
        </p:nvSpPr>
        <p:spPr>
          <a:xfrm>
            <a:off x="53725" y="2714050"/>
            <a:ext cx="24864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E.g. 10-layer net with 500 neurons on each layer, using tanh non-linearities, and initializing as described in last slide.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" y="0"/>
            <a:ext cx="6049649" cy="45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" y="0"/>
            <a:ext cx="6049649" cy="45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6339750" y="127525"/>
            <a:ext cx="28233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All activations become zero!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think about the backward pass. What do the gradients look like?</a:t>
            </a:r>
            <a:endParaRPr sz="2400"/>
          </a:p>
        </p:txBody>
      </p:sp>
      <p:sp>
        <p:nvSpPr>
          <p:cNvPr id="246" name="Google Shape;246;p40"/>
          <p:cNvSpPr txBox="1"/>
          <p:nvPr/>
        </p:nvSpPr>
        <p:spPr>
          <a:xfrm>
            <a:off x="6237150" y="3523675"/>
            <a:ext cx="2923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Hint: think about backward pass for a W*X gate.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47" name="Google Shape;247;p4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Problem Set #2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Will be on-line today. Due on October 15.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5" y="406175"/>
            <a:ext cx="5489500" cy="41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25" y="61313"/>
            <a:ext cx="53149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/>
          <p:nvPr/>
        </p:nvSpPr>
        <p:spPr>
          <a:xfrm>
            <a:off x="6129400" y="145725"/>
            <a:ext cx="28506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Almost all neurons completely saturated, either -1 and 1. Gradients will be all zero.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3200800" y="723500"/>
            <a:ext cx="2928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*1.0 instead of *0.01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257" name="Google Shape;257;p41"/>
          <p:cNvCxnSpPr/>
          <p:nvPr/>
        </p:nvCxnSpPr>
        <p:spPr>
          <a:xfrm rot="10800000">
            <a:off x="3547800" y="406175"/>
            <a:ext cx="174300" cy="34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" y="109300"/>
            <a:ext cx="5969450" cy="44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713" y="117650"/>
            <a:ext cx="6296025" cy="1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42"/>
          <p:cNvSpPr txBox="1"/>
          <p:nvPr/>
        </p:nvSpPr>
        <p:spPr>
          <a:xfrm>
            <a:off x="6674325" y="351850"/>
            <a:ext cx="25956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“Xavier initialization”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[Glorot et al., 2010]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6160050" y="1539175"/>
            <a:ext cx="29577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Reasonable initialization.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(Mathematical derivation assumes linear activations)</a:t>
            </a:r>
            <a:endParaRPr sz="1800"/>
          </a:p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" y="47575"/>
            <a:ext cx="6042150" cy="45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813" y="47575"/>
            <a:ext cx="6296025" cy="1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43"/>
          <p:cNvSpPr txBox="1"/>
          <p:nvPr/>
        </p:nvSpPr>
        <p:spPr>
          <a:xfrm>
            <a:off x="5522525" y="373400"/>
            <a:ext cx="4772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but when using the ReLU nonlinearity it breaks.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0" y="154825"/>
            <a:ext cx="5802574" cy="43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93" y="105275"/>
            <a:ext cx="6486525" cy="2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4"/>
          <p:cNvSpPr txBox="1"/>
          <p:nvPr/>
        </p:nvSpPr>
        <p:spPr>
          <a:xfrm>
            <a:off x="6241400" y="491775"/>
            <a:ext cx="4772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He et al., 2015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(note additional /2)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0" y="154825"/>
            <a:ext cx="5802574" cy="43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93" y="105275"/>
            <a:ext cx="6486525" cy="2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45"/>
          <p:cNvSpPr txBox="1"/>
          <p:nvPr/>
        </p:nvSpPr>
        <p:spPr>
          <a:xfrm>
            <a:off x="6241400" y="491775"/>
            <a:ext cx="4772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He et al., 2015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(note additional /2)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00" y="2248172"/>
            <a:ext cx="3056125" cy="1759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6"/>
          <p:cNvSpPr txBox="1"/>
          <p:nvPr/>
        </p:nvSpPr>
        <p:spPr>
          <a:xfrm>
            <a:off x="145700" y="-82875"/>
            <a:ext cx="899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Proper initialization is an active area of research…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Understanding the difficulty of training deep feedforward neural networks</a:t>
            </a:r>
            <a:endParaRPr b="1"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Glorot and Bengio, 2010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Exact solutions to the nonlinear dynamics of learning in deep linear neural networks </a:t>
            </a:r>
            <a:r>
              <a:rPr lang="en" sz="1600">
                <a:solidFill>
                  <a:schemeClr val="dk1"/>
                </a:solidFill>
              </a:rPr>
              <a:t>by Saxe et al, 2013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</a:rPr>
              <a:t>Random walk initialization for training very deep feedforward networks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by Sussillo and Abbott, 2014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Delving deep into rectifiers: Surpassing human-level performance on ImageNet classification</a:t>
            </a:r>
            <a:r>
              <a:rPr lang="en" sz="1600"/>
              <a:t> by He et al., 2015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Data-dependent Initializations of Convolutional Neural Networks</a:t>
            </a:r>
            <a:r>
              <a:rPr i="1" lang="en" sz="1600"/>
              <a:t> </a:t>
            </a:r>
            <a:r>
              <a:rPr lang="en" sz="1600"/>
              <a:t>by Krähenbühl et al., 2015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All you need is a good init</a:t>
            </a:r>
            <a:r>
              <a:rPr lang="en" sz="1600"/>
              <a:t>, Mishkin and Matas, 2015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…</a:t>
            </a:r>
            <a:endParaRPr sz="1800"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10" name="Google Shape;310;p47"/>
          <p:cNvSpPr txBox="1"/>
          <p:nvPr/>
        </p:nvSpPr>
        <p:spPr>
          <a:xfrm>
            <a:off x="364300" y="792350"/>
            <a:ext cx="84609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“you want unit Gaussian activations? just make them so.”</a:t>
            </a:r>
            <a:endParaRPr sz="2000"/>
          </a:p>
        </p:txBody>
      </p:sp>
      <p:sp>
        <p:nvSpPr>
          <p:cNvPr id="311" name="Google Shape;311;p47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346100" y="1575600"/>
            <a:ext cx="6630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consider a batch of activations at some layer. To make each dimension unit Gaussian, apply:</a:t>
            </a:r>
            <a:endParaRPr sz="2400"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50" y="2938188"/>
            <a:ext cx="28765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 txBox="1"/>
          <p:nvPr/>
        </p:nvSpPr>
        <p:spPr>
          <a:xfrm>
            <a:off x="5018275" y="3460875"/>
            <a:ext cx="3652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this is a vanilla differentiable function...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15" name="Google Shape;315;p4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8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22" name="Google Shape;322;p48"/>
          <p:cNvSpPr txBox="1"/>
          <p:nvPr/>
        </p:nvSpPr>
        <p:spPr>
          <a:xfrm>
            <a:off x="364300" y="792350"/>
            <a:ext cx="84609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“you want unit Gaussian activations?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just make them so.”</a:t>
            </a:r>
            <a:endParaRPr sz="2000"/>
          </a:p>
        </p:txBody>
      </p:sp>
      <p:sp>
        <p:nvSpPr>
          <p:cNvPr id="323" name="Google Shape;323;p48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3473163"/>
            <a:ext cx="2876550" cy="94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48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</a:t>
            </a:r>
            <a:endParaRPr sz="3000"/>
          </a:p>
        </p:txBody>
      </p:sp>
      <p:sp>
        <p:nvSpPr>
          <p:cNvPr id="326" name="Google Shape;326;p48"/>
          <p:cNvSpPr txBox="1"/>
          <p:nvPr/>
        </p:nvSpPr>
        <p:spPr>
          <a:xfrm>
            <a:off x="182150" y="2632100"/>
            <a:ext cx="50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</a:t>
            </a:r>
            <a:endParaRPr sz="2400"/>
          </a:p>
        </p:txBody>
      </p:sp>
      <p:sp>
        <p:nvSpPr>
          <p:cNvPr id="327" name="Google Shape;327;p48"/>
          <p:cNvSpPr txBox="1"/>
          <p:nvPr/>
        </p:nvSpPr>
        <p:spPr>
          <a:xfrm>
            <a:off x="1534525" y="4077750"/>
            <a:ext cx="50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</a:t>
            </a:r>
            <a:endParaRPr sz="2400"/>
          </a:p>
        </p:txBody>
      </p:sp>
      <p:cxnSp>
        <p:nvCxnSpPr>
          <p:cNvPr id="328" name="Google Shape;328;p48"/>
          <p:cNvCxnSpPr/>
          <p:nvPr/>
        </p:nvCxnSpPr>
        <p:spPr>
          <a:xfrm rot="10800000">
            <a:off x="2638775" y="1976425"/>
            <a:ext cx="0" cy="201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9" name="Google Shape;329;p48"/>
          <p:cNvSpPr txBox="1"/>
          <p:nvPr/>
        </p:nvSpPr>
        <p:spPr>
          <a:xfrm>
            <a:off x="2947525" y="1681550"/>
            <a:ext cx="5285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1. compute the empirical mean and variance independently for each dimension.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330" name="Google Shape;330;p48"/>
          <p:cNvCxnSpPr/>
          <p:nvPr/>
        </p:nvCxnSpPr>
        <p:spPr>
          <a:xfrm>
            <a:off x="3087475" y="2959950"/>
            <a:ext cx="34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8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2. Normalize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332" name="Google Shape;332;p48"/>
          <p:cNvCxnSpPr/>
          <p:nvPr/>
        </p:nvCxnSpPr>
        <p:spPr>
          <a:xfrm rot="10800000">
            <a:off x="2333975" y="1976425"/>
            <a:ext cx="0" cy="201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3" name="Google Shape;333;p48"/>
          <p:cNvCxnSpPr/>
          <p:nvPr/>
        </p:nvCxnSpPr>
        <p:spPr>
          <a:xfrm rot="10800000">
            <a:off x="2029175" y="1976425"/>
            <a:ext cx="0" cy="201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9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41" name="Google Shape;341;p49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825" y="3080213"/>
            <a:ext cx="2876550" cy="9429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9"/>
          <p:cNvSpPr/>
          <p:nvPr/>
        </p:nvSpPr>
        <p:spPr>
          <a:xfrm>
            <a:off x="755925" y="1134200"/>
            <a:ext cx="1548300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>
            <a:off x="755925" y="1671510"/>
            <a:ext cx="1548300" cy="33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BN</a:t>
            </a:r>
            <a:endParaRPr/>
          </a:p>
        </p:txBody>
      </p:sp>
      <p:cxnSp>
        <p:nvCxnSpPr>
          <p:cNvPr id="345" name="Google Shape;345;p49"/>
          <p:cNvCxnSpPr>
            <a:stCxn id="343" idx="2"/>
          </p:cNvCxnSpPr>
          <p:nvPr/>
        </p:nvCxnSpPr>
        <p:spPr>
          <a:xfrm>
            <a:off x="1530075" y="14711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9"/>
          <p:cNvSpPr/>
          <p:nvPr/>
        </p:nvSpPr>
        <p:spPr>
          <a:xfrm>
            <a:off x="755925" y="2174248"/>
            <a:ext cx="1548300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tanh</a:t>
            </a:r>
            <a:endParaRPr/>
          </a:p>
        </p:txBody>
      </p:sp>
      <p:cxnSp>
        <p:nvCxnSpPr>
          <p:cNvPr id="347" name="Google Shape;347;p49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9"/>
          <p:cNvCxnSpPr/>
          <p:nvPr/>
        </p:nvCxnSpPr>
        <p:spPr>
          <a:xfrm>
            <a:off x="1530075" y="20045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49"/>
          <p:cNvSpPr/>
          <p:nvPr/>
        </p:nvSpPr>
        <p:spPr>
          <a:xfrm>
            <a:off x="755925" y="2756600"/>
            <a:ext cx="1548300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350" name="Google Shape;350;p49"/>
          <p:cNvSpPr/>
          <p:nvPr/>
        </p:nvSpPr>
        <p:spPr>
          <a:xfrm>
            <a:off x="755925" y="3293910"/>
            <a:ext cx="1548300" cy="33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BN</a:t>
            </a:r>
            <a:endParaRPr/>
          </a:p>
        </p:txBody>
      </p:sp>
      <p:cxnSp>
        <p:nvCxnSpPr>
          <p:cNvPr id="351" name="Google Shape;351;p49"/>
          <p:cNvCxnSpPr>
            <a:stCxn id="349" idx="2"/>
          </p:cNvCxnSpPr>
          <p:nvPr/>
        </p:nvCxnSpPr>
        <p:spPr>
          <a:xfrm>
            <a:off x="1530075" y="30935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9"/>
          <p:cNvCxnSpPr/>
          <p:nvPr/>
        </p:nvCxnSpPr>
        <p:spPr>
          <a:xfrm>
            <a:off x="1530075" y="2528792"/>
            <a:ext cx="0" cy="2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1530075" y="36269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9"/>
          <p:cNvSpPr/>
          <p:nvPr/>
        </p:nvSpPr>
        <p:spPr>
          <a:xfrm>
            <a:off x="755925" y="3796648"/>
            <a:ext cx="1548300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tanh</a:t>
            </a:r>
            <a:endParaRPr/>
          </a:p>
        </p:txBody>
      </p:sp>
      <p:cxnSp>
        <p:nvCxnSpPr>
          <p:cNvPr id="355" name="Google Shape;355;p49"/>
          <p:cNvCxnSpPr>
            <a:stCxn id="354" idx="2"/>
          </p:cNvCxnSpPr>
          <p:nvPr/>
        </p:nvCxnSpPr>
        <p:spPr>
          <a:xfrm>
            <a:off x="1530075" y="4133548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9"/>
          <p:cNvSpPr txBox="1"/>
          <p:nvPr/>
        </p:nvSpPr>
        <p:spPr>
          <a:xfrm>
            <a:off x="1345488" y="4228340"/>
            <a:ext cx="14208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3206775" y="1034025"/>
            <a:ext cx="5209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Usually inserted after Fully Connected / (or Convolutional, as we’ll see soon) layers, and before nonlinearity.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58" name="Google Shape;358;p49"/>
          <p:cNvCxnSpPr/>
          <p:nvPr/>
        </p:nvCxnSpPr>
        <p:spPr>
          <a:xfrm rot="10800000">
            <a:off x="2531975" y="1839725"/>
            <a:ext cx="43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9"/>
          <p:cNvCxnSpPr/>
          <p:nvPr/>
        </p:nvCxnSpPr>
        <p:spPr>
          <a:xfrm flipH="1">
            <a:off x="2477100" y="2040100"/>
            <a:ext cx="519300" cy="13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50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67" name="Google Shape;367;p50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3"/>
            <a:ext cx="2876550" cy="9429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50"/>
          <p:cNvSpPr txBox="1"/>
          <p:nvPr/>
        </p:nvSpPr>
        <p:spPr>
          <a:xfrm>
            <a:off x="282325" y="2454688"/>
            <a:ext cx="7031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then allow the network to squash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range if it wants to:</a:t>
            </a:r>
            <a:endParaRPr sz="1800"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3" y="3314550"/>
            <a:ext cx="3038475" cy="5524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2515300"/>
            <a:ext cx="2457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3044638"/>
            <a:ext cx="192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5494350" y="2030350"/>
            <a:ext cx="3096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Note, the network can learn:</a:t>
            </a:r>
            <a:endParaRPr sz="1800"/>
          </a:p>
        </p:txBody>
      </p:sp>
      <p:sp>
        <p:nvSpPr>
          <p:cNvPr id="374" name="Google Shape;374;p50"/>
          <p:cNvSpPr txBox="1"/>
          <p:nvPr/>
        </p:nvSpPr>
        <p:spPr>
          <a:xfrm>
            <a:off x="5599125" y="3511375"/>
            <a:ext cx="3096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recover the identity mapping.</a:t>
            </a:r>
            <a:endParaRPr sz="1800"/>
          </a:p>
        </p:txBody>
      </p:sp>
      <p:sp>
        <p:nvSpPr>
          <p:cNvPr id="375" name="Google Shape;375;p50"/>
          <p:cNvSpPr/>
          <p:nvPr/>
        </p:nvSpPr>
        <p:spPr>
          <a:xfrm>
            <a:off x="5430600" y="2003025"/>
            <a:ext cx="3096600" cy="217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 txBox="1"/>
          <p:nvPr/>
        </p:nvSpPr>
        <p:spPr>
          <a:xfrm>
            <a:off x="206125" y="917963"/>
            <a:ext cx="7031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Normalize:</a:t>
            </a:r>
            <a:endParaRPr sz="1800"/>
          </a:p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Projects: 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Parts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b="1" lang="en" sz="2400"/>
              <a:t>Proposal, Milestone, Paper, Review Period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Proposal: due Oct. 10 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lphaLcPeriod"/>
            </a:pPr>
            <a:r>
              <a:rPr b="1" lang="en" sz="2400">
                <a:solidFill>
                  <a:srgbClr val="FF0000"/>
                </a:solidFill>
              </a:rPr>
              <a:t>Can’t use extension for this!!!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1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84" name="Google Shape;384;p51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385" name="Google Shape;3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742524"/>
            <a:ext cx="4984926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5166175" y="765025"/>
            <a:ext cx="39777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2"/>
          <p:cNvSpPr txBox="1"/>
          <p:nvPr/>
        </p:nvSpPr>
        <p:spPr>
          <a:xfrm>
            <a:off x="181250" y="77725"/>
            <a:ext cx="8333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Batch Normalization</a:t>
            </a:r>
            <a:endParaRPr sz="30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65825" y="77725"/>
            <a:ext cx="2887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742524"/>
            <a:ext cx="4984926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/>
        </p:nvSpPr>
        <p:spPr>
          <a:xfrm>
            <a:off x="5166175" y="765025"/>
            <a:ext cx="39777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Note: at test time BatchNorm layer functions differently: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(e.g. can be estimated during training with running averages)</a:t>
            </a:r>
            <a:endParaRPr sz="1800"/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25" y="135822"/>
            <a:ext cx="8540002" cy="43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Projects: Ideas</a:t>
            </a:r>
            <a:endParaRPr sz="2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Hyperthyroidism, acromegaly recognition (possible paper)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Efficient hyperparameter search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Fish recognition using colorization (difficult)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Other methods of unsupervised or self-supervised learning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Exemplar CNN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SphereFace, ArcFace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Improved detection using automatically mined hard examples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NLP stuff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Image captioning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Reinforcement Learning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Autonomous driving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Bias in face recognition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LOOK AT PROJECTS ON CS231n web site: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Check out this page: http://cs231n.stanford.edu/slides/2019/cs231n_2019_section02.</a:t>
            </a:r>
            <a:r>
              <a:rPr b="1" lang="en" sz="1800"/>
              <a:t>pdf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692175" y="158175"/>
            <a:ext cx="76230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One time setup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activation functions, preprocessing, weight initialization, regularization, gradient checking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Training dynamics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</a:t>
            </a:r>
            <a:r>
              <a:rPr i="1" lang="en" sz="2400">
                <a:solidFill>
                  <a:schemeClr val="dk1"/>
                </a:solidFill>
              </a:rPr>
              <a:t>babysitting the learning process, </a:t>
            </a:r>
            <a:endParaRPr i="1"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parameter updates, hyperparameter optimization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Evaluation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	</a:t>
            </a:r>
            <a:r>
              <a:rPr i="1" lang="en" sz="2400"/>
              <a:t>model ensembles</a:t>
            </a:r>
            <a:endParaRPr i="1" sz="2400"/>
          </a:p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8"/>
          <p:cNvSpPr txBox="1"/>
          <p:nvPr/>
        </p:nvSpPr>
        <p:spPr>
          <a:xfrm>
            <a:off x="820675" y="496725"/>
            <a:ext cx="8025000" cy="3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Preprocessing</a:t>
            </a:r>
            <a:endParaRPr sz="4800"/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258250" y="143475"/>
            <a:ext cx="7957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Step 1: Preprocess the data</a:t>
            </a:r>
            <a:endParaRPr sz="3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50" cy="2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0" y="3462025"/>
            <a:ext cx="2760450" cy="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3481600"/>
            <a:ext cx="2495315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6800" y="3921925"/>
            <a:ext cx="352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(Assume X [NxD] is data matrix, each example in a row)</a:t>
            </a:r>
            <a:endParaRPr sz="1800"/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idx="4294967295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90550" y="90550"/>
            <a:ext cx="8981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Preprocessing: Why are we doing this?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25925" y="941550"/>
            <a:ext cx="88182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Char char="-"/>
            </a:pPr>
            <a:r>
              <a:rPr lang="en" sz="3000"/>
              <a:t>Subtracting off the mean</a:t>
            </a:r>
            <a:endParaRPr sz="3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 sz="1800"/>
              <a:t>Avoid gradients that only point in two different orthants.</a:t>
            </a:r>
            <a:endParaRPr sz="18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Char char="-"/>
            </a:pPr>
            <a:r>
              <a:rPr lang="en" sz="3000">
                <a:solidFill>
                  <a:schemeClr val="dk1"/>
                </a:solidFill>
              </a:rPr>
              <a:t>Normalizing the magnitude </a:t>
            </a:r>
            <a:endParaRPr sz="30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Kilometers vs. millimeters…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Invariance to the specific *units* of the inputs...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6731904" y="4667850"/>
            <a:ext cx="76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